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68" r:id="rId8"/>
    <p:sldId id="271" r:id="rId9"/>
    <p:sldId id="270" r:id="rId10"/>
    <p:sldId id="259" r:id="rId11"/>
    <p:sldId id="264" r:id="rId12"/>
    <p:sldId id="260" r:id="rId13"/>
    <p:sldId id="261" r:id="rId14"/>
    <p:sldId id="269" r:id="rId15"/>
    <p:sldId id="262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37"/>
    <p:restoredTop sz="96405"/>
  </p:normalViewPr>
  <p:slideViewPr>
    <p:cSldViewPr snapToGrid="0" snapToObjects="1">
      <p:cViewPr varScale="1">
        <p:scale>
          <a:sx n="142" d="100"/>
          <a:sy n="142" d="100"/>
        </p:scale>
        <p:origin x="208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ource.wiredtiger.com/3.2.1/tune_page_size_and_comp.html" TargetMode="External"/><Relationship Id="rId2" Type="http://schemas.openxmlformats.org/officeDocument/2006/relationships/hyperlink" Target="https://mongodb.net.cn/manual/core/wiredtiger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7CB7D-B137-2343-B461-816B0B2A7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792804"/>
            <a:ext cx="8915399" cy="2262781"/>
          </a:xfrm>
        </p:spPr>
        <p:txBody>
          <a:bodyPr/>
          <a:lstStyle/>
          <a:p>
            <a:pPr algn="ctr"/>
            <a:r>
              <a:rPr kumimoji="1" lang="en-US" altLang="zh-CN" dirty="0"/>
              <a:t>MongoDB</a:t>
            </a:r>
            <a:r>
              <a:rPr kumimoji="1" lang="zh-CN" altLang="en-US" dirty="0"/>
              <a:t>索引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97CFBFA-DF87-7F4B-B5D9-BF53D482BF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kumimoji="1" lang="zh-CN" altLang="en-US" sz="2800" dirty="0"/>
              <a:t>吴添</a:t>
            </a:r>
          </a:p>
        </p:txBody>
      </p:sp>
    </p:spTree>
    <p:extLst>
      <p:ext uri="{BB962C8B-B14F-4D97-AF65-F5344CB8AC3E}">
        <p14:creationId xmlns:p14="http://schemas.microsoft.com/office/powerpoint/2010/main" val="3575251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F066D6-5AB8-294A-B44B-A10397ECE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交叉索引（索引交集）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D76151-FD56-1A4B-BA1E-A49DB50F7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" altLang="zh-CN" dirty="0"/>
              <a:t>MongoDB</a:t>
            </a:r>
            <a:r>
              <a:rPr lang="zh-CN" altLang="en-US" dirty="0"/>
              <a:t>可以使用多个索引的交集来完成查询。</a:t>
            </a:r>
            <a:endParaRPr lang="en-US" altLang="zh-CN" dirty="0"/>
          </a:p>
          <a:p>
            <a:r>
              <a:rPr lang="zh-CN" altLang="en-US" dirty="0"/>
              <a:t>交叉索引不能代替复合索引。</a:t>
            </a:r>
            <a:endParaRPr lang="en-US" altLang="zh-CN" dirty="0"/>
          </a:p>
          <a:p>
            <a:r>
              <a:rPr kumimoji="1" lang="zh-CN" altLang="en-US" dirty="0"/>
              <a:t>执行计划里包含</a:t>
            </a:r>
            <a:r>
              <a:rPr lang="en" altLang="zh-CN" dirty="0"/>
              <a:t>AND_SORTED</a:t>
            </a:r>
            <a:r>
              <a:rPr lang="zh-CN" altLang="en-US" dirty="0"/>
              <a:t>阶段说明使用了交叉索引。</a:t>
            </a:r>
            <a:endParaRPr lang="en-US" altLang="zh-CN" dirty="0"/>
          </a:p>
          <a:p>
            <a:r>
              <a:rPr lang="en" altLang="zh-CN" dirty="0" err="1"/>
              <a:t>db.product.createIndex</a:t>
            </a:r>
            <a:r>
              <a:rPr lang="en" altLang="zh-CN" dirty="0"/>
              <a:t>({</a:t>
            </a:r>
            <a:br>
              <a:rPr lang="en" altLang="zh-CN" dirty="0"/>
            </a:br>
            <a:r>
              <a:rPr lang="en" altLang="zh-CN" dirty="0"/>
              <a:t>   price:1},{</a:t>
            </a:r>
            <a:br>
              <a:rPr lang="en" altLang="zh-CN" dirty="0"/>
            </a:br>
            <a:r>
              <a:rPr lang="en" altLang="zh-CN" dirty="0"/>
              <a:t>   </a:t>
            </a:r>
            <a:r>
              <a:rPr lang="en" altLang="zh-CN" dirty="0" err="1"/>
              <a:t>background:true</a:t>
            </a:r>
            <a:r>
              <a:rPr lang="en" altLang="zh-CN" dirty="0"/>
              <a:t>})</a:t>
            </a:r>
            <a:br>
              <a:rPr lang="en" altLang="zh-CN" dirty="0"/>
            </a:br>
            <a:r>
              <a:rPr lang="en" altLang="zh-CN" dirty="0" err="1"/>
              <a:t>db.product.createIndex</a:t>
            </a:r>
            <a:r>
              <a:rPr lang="en" altLang="zh-CN" dirty="0"/>
              <a:t>({</a:t>
            </a:r>
            <a:br>
              <a:rPr lang="en" altLang="zh-CN" dirty="0"/>
            </a:br>
            <a:r>
              <a:rPr lang="en" altLang="zh-CN" dirty="0"/>
              <a:t>   stock:1},{</a:t>
            </a:r>
            <a:br>
              <a:rPr lang="en" altLang="zh-CN" dirty="0"/>
            </a:br>
            <a:r>
              <a:rPr lang="en" altLang="zh-CN" dirty="0"/>
              <a:t>   </a:t>
            </a:r>
            <a:r>
              <a:rPr lang="en" altLang="zh-CN" dirty="0" err="1"/>
              <a:t>background:true</a:t>
            </a:r>
            <a:r>
              <a:rPr lang="en" altLang="zh-CN" dirty="0"/>
              <a:t>})</a:t>
            </a:r>
            <a:br>
              <a:rPr lang="en" altLang="zh-CN" dirty="0"/>
            </a:br>
            <a:r>
              <a:rPr lang="en" altLang="zh-CN" dirty="0"/>
              <a:t>//</a:t>
            </a:r>
            <a:r>
              <a:rPr lang="zh-CN" altLang="en-US" dirty="0"/>
              <a:t>可以使用交叉索引</a:t>
            </a:r>
            <a:br>
              <a:rPr lang="zh-CN" altLang="en-US" dirty="0"/>
            </a:br>
            <a:r>
              <a:rPr lang="en" altLang="zh-CN" dirty="0" err="1"/>
              <a:t>db.product.find</a:t>
            </a:r>
            <a:r>
              <a:rPr lang="en" altLang="zh-CN" dirty="0"/>
              <a:t>({"price":20,"stock":8}).explain();</a:t>
            </a:r>
            <a:br>
              <a:rPr lang="en" altLang="zh-CN" dirty="0"/>
            </a:br>
            <a:r>
              <a:rPr lang="en" altLang="zh-CN" dirty="0"/>
              <a:t>//</a:t>
            </a:r>
            <a:r>
              <a:rPr lang="zh-CN" altLang="en-US" dirty="0"/>
              <a:t>不能使用交叉索引</a:t>
            </a:r>
            <a:br>
              <a:rPr lang="zh-CN" altLang="en-US" dirty="0"/>
            </a:br>
            <a:r>
              <a:rPr lang="en" altLang="zh-CN" dirty="0" err="1"/>
              <a:t>db.product.find</a:t>
            </a:r>
            <a:r>
              <a:rPr lang="en" altLang="zh-CN" dirty="0"/>
              <a:t>({"price":20}).sort({"stock":1}).explain();</a:t>
            </a:r>
            <a:br>
              <a:rPr lang="en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6901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D412CA-2282-9B4B-8284-7BC751F25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覆盖索引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90AE3A-8EF3-9F40-864E-741552CF2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当查询符合以下条件时，</a:t>
            </a:r>
            <a:r>
              <a:rPr kumimoji="1" lang="en-US" altLang="zh-CN" dirty="0"/>
              <a:t>MongoDB</a:t>
            </a:r>
            <a:r>
              <a:rPr kumimoji="1" lang="zh-CN" altLang="en-US" dirty="0"/>
              <a:t>可以直接从索引中获取返回数据，而不需要回表查询整个集合。</a:t>
            </a:r>
            <a:endParaRPr kumimoji="1" lang="en-US" altLang="zh-CN" dirty="0"/>
          </a:p>
          <a:p>
            <a:pPr marL="0" indent="0">
              <a:buNone/>
            </a:pPr>
            <a:r>
              <a:rPr lang="en-US" altLang="zh-CN" dirty="0"/>
              <a:t>1.</a:t>
            </a:r>
            <a:r>
              <a:rPr lang="zh-CN" altLang="en-US" dirty="0"/>
              <a:t> 所有的查询字段是索引的一部分</a:t>
            </a:r>
          </a:p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 所有的查询返回字段在同一个索引中</a:t>
            </a:r>
            <a:endParaRPr lang="en-US" altLang="zh-CN" dirty="0"/>
          </a:p>
          <a:p>
            <a:pPr latinLnBrk="1"/>
            <a:r>
              <a:rPr lang="zh-CN" altLang="en-US" dirty="0"/>
              <a:t>因为索引存在于</a:t>
            </a:r>
            <a:r>
              <a:rPr lang="en" altLang="zh-CN" dirty="0"/>
              <a:t>RAM</a:t>
            </a:r>
            <a:r>
              <a:rPr lang="zh-CN" altLang="en-US" dirty="0"/>
              <a:t>中，从索引中获取数据比通过扫描文档读取数据要快得多。</a:t>
            </a:r>
          </a:p>
          <a:p>
            <a:r>
              <a:rPr lang="zh-CN" altLang="en-US" dirty="0"/>
              <a:t>创建的索引中一般不包括 </a:t>
            </a:r>
            <a:r>
              <a:rPr lang="en-US" altLang="zh-CN" dirty="0"/>
              <a:t>_</a:t>
            </a:r>
            <a:r>
              <a:rPr lang="en" altLang="zh-CN" dirty="0"/>
              <a:t>id </a:t>
            </a:r>
            <a:r>
              <a:rPr lang="zh-CN" altLang="en-US" dirty="0"/>
              <a:t>字段，而</a:t>
            </a:r>
            <a:r>
              <a:rPr lang="en-US" altLang="zh-CN" dirty="0"/>
              <a:t>_</a:t>
            </a:r>
            <a:r>
              <a:rPr lang="en" altLang="zh-CN" dirty="0"/>
              <a:t>id</a:t>
            </a:r>
            <a:r>
              <a:rPr lang="zh-CN" altLang="en-US" dirty="0"/>
              <a:t>在查询中会默认返回，我们可以在</a:t>
            </a:r>
            <a:r>
              <a:rPr lang="en" altLang="zh-CN" dirty="0"/>
              <a:t>MongoDB</a:t>
            </a:r>
            <a:r>
              <a:rPr lang="zh-CN" altLang="en-US" dirty="0"/>
              <a:t>的查询结果集中排除</a:t>
            </a:r>
            <a:r>
              <a:rPr lang="en-US" altLang="zh-CN" dirty="0"/>
              <a:t>_id</a:t>
            </a:r>
            <a:r>
              <a:rPr lang="zh-CN" altLang="en-US" dirty="0"/>
              <a:t>字段来实现索引覆盖。</a:t>
            </a:r>
            <a:endParaRPr lang="en-US" altLang="zh-CN" dirty="0"/>
          </a:p>
          <a:p>
            <a:r>
              <a:rPr kumimoji="1" lang="en-US" altLang="zh-CN" dirty="0"/>
              <a:t>MongoDB</a:t>
            </a:r>
            <a:r>
              <a:rPr kumimoji="1" lang="zh-CN" altLang="en-US" dirty="0"/>
              <a:t>如果命中覆盖索引，则执行计划里的</a:t>
            </a:r>
            <a:r>
              <a:rPr kumimoji="1" lang="en" altLang="zh-CN" dirty="0"/>
              <a:t>stage</a:t>
            </a:r>
            <a:r>
              <a:rPr kumimoji="1" lang="zh-CN" altLang="en" dirty="0"/>
              <a:t>为</a:t>
            </a:r>
            <a:r>
              <a:rPr kumimoji="1" lang="en" altLang="zh-CN" dirty="0"/>
              <a:t>"PROJECTION_COVERED”</a:t>
            </a:r>
          </a:p>
          <a:p>
            <a:pPr marL="0" indent="0">
              <a:buNone/>
            </a:pPr>
            <a:r>
              <a:rPr kumimoji="1" lang="zh-CN" altLang="en-US" dirty="0"/>
              <a:t>      </a:t>
            </a:r>
            <a:r>
              <a:rPr kumimoji="1" lang="en-US" altLang="zh-CN" dirty="0" err="1"/>
              <a:t>totalDocsExamined</a:t>
            </a:r>
            <a:r>
              <a:rPr kumimoji="1" lang="zh-CN" altLang="en-US" dirty="0"/>
              <a:t>为</a:t>
            </a:r>
            <a:r>
              <a:rPr kumimoji="1" lang="en-US" altLang="zh-CN" dirty="0"/>
              <a:t>0</a:t>
            </a:r>
            <a:r>
              <a:rPr kumimoji="1" lang="zh-CN" altLang="en-US" dirty="0"/>
              <a:t>。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08845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0E7134-F245-9147-9448-145F2B1A2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870529" cy="903075"/>
          </a:xfrm>
        </p:spPr>
        <p:txBody>
          <a:bodyPr/>
          <a:lstStyle/>
          <a:p>
            <a:r>
              <a:rPr kumimoji="1" lang="en-US" altLang="zh-CN" dirty="0"/>
              <a:t>B-Tree</a:t>
            </a:r>
            <a:r>
              <a:rPr kumimoji="1" lang="zh-CN" altLang="en-US" dirty="0"/>
              <a:t>索引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0EF690C-14BF-2348-8326-B40BF59707CE}"/>
              </a:ext>
            </a:extLst>
          </p:cNvPr>
          <p:cNvSpPr txBox="1"/>
          <p:nvPr/>
        </p:nvSpPr>
        <p:spPr>
          <a:xfrm>
            <a:off x="2776654" y="18957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F28A8C6-5005-7340-BB7E-4C9407BD20A1}"/>
              </a:ext>
            </a:extLst>
          </p:cNvPr>
          <p:cNvSpPr txBox="1"/>
          <p:nvPr/>
        </p:nvSpPr>
        <p:spPr>
          <a:xfrm>
            <a:off x="2637530" y="1438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8167BE2-256C-C543-9DA1-79C5C9D35F98}"/>
              </a:ext>
            </a:extLst>
          </p:cNvPr>
          <p:cNvSpPr txBox="1"/>
          <p:nvPr/>
        </p:nvSpPr>
        <p:spPr>
          <a:xfrm>
            <a:off x="3847171" y="265399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EC7BF6D-851E-FD4E-B5C0-0BD0A3ED25BE}"/>
              </a:ext>
            </a:extLst>
          </p:cNvPr>
          <p:cNvSpPr txBox="1"/>
          <p:nvPr/>
        </p:nvSpPr>
        <p:spPr>
          <a:xfrm>
            <a:off x="3456878" y="17061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044DE93C-20A4-B444-928A-D59E016D8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树内的每个节点都存储数据</a:t>
            </a:r>
          </a:p>
          <a:p>
            <a:r>
              <a:rPr kumimoji="1" lang="zh-CN" altLang="en-US" dirty="0"/>
              <a:t>叶子节点之间无指针相邻</a:t>
            </a:r>
          </a:p>
          <a:p>
            <a:r>
              <a:rPr kumimoji="1" lang="zh-CN" altLang="en-US" dirty="0"/>
              <a:t>检索单条数据时效率不固定，最好是</a:t>
            </a:r>
            <a:r>
              <a:rPr kumimoji="1" lang="en-US" altLang="zh-CN" dirty="0"/>
              <a:t>O</a:t>
            </a:r>
            <a:r>
              <a:rPr kumimoji="1" lang="zh-CN" altLang="en-US" dirty="0"/>
              <a:t>（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），最差</a:t>
            </a:r>
            <a:r>
              <a:rPr lang="en" altLang="zh-CN" dirty="0"/>
              <a:t>O(log n)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53CFD04D-85DA-964E-8E2B-29962369B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530" y="3599512"/>
            <a:ext cx="8521700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57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D3547B-93D4-8846-A98A-8144B61C4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B+Tree</a:t>
            </a:r>
            <a:r>
              <a:rPr kumimoji="1" lang="zh-CN" altLang="en-US" dirty="0"/>
              <a:t>索引</a:t>
            </a: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31DB48FB-7F46-244B-9CEB-B576E7F38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数据只出现在叶子节点</a:t>
            </a:r>
          </a:p>
          <a:p>
            <a:r>
              <a:rPr kumimoji="1" lang="zh-CN" altLang="en-US" dirty="0"/>
              <a:t>所有叶子节点增加了一个链指针</a:t>
            </a:r>
          </a:p>
          <a:p>
            <a:r>
              <a:rPr kumimoji="1" lang="zh-CN" altLang="en-US" dirty="0"/>
              <a:t>检索单条数据时效率稳定，需要查找到叶子结点，都是</a:t>
            </a:r>
            <a:r>
              <a:rPr lang="en" altLang="zh-CN" dirty="0"/>
              <a:t>O(log n)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BD7E06D-6294-F14B-902B-9BD9B2CFF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3504271"/>
            <a:ext cx="89154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534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80CF97-9B90-9A49-82DD-83336AD8F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为什么</a:t>
            </a:r>
            <a:r>
              <a:rPr kumimoji="1" lang="en-US" altLang="zh-CN" dirty="0"/>
              <a:t>MongoDB</a:t>
            </a:r>
            <a:r>
              <a:rPr kumimoji="1" lang="zh-CN" altLang="en-US" dirty="0"/>
              <a:t>用</a:t>
            </a:r>
            <a:r>
              <a:rPr kumimoji="1" lang="en-US" altLang="zh-CN" dirty="0"/>
              <a:t>B-Tree</a:t>
            </a:r>
            <a:r>
              <a:rPr kumimoji="1" lang="zh-CN" altLang="en-US" dirty="0"/>
              <a:t>，而</a:t>
            </a:r>
            <a:r>
              <a:rPr kumimoji="1" lang="en-US" altLang="zh-CN" dirty="0"/>
              <a:t>MySQL</a:t>
            </a:r>
            <a:r>
              <a:rPr kumimoji="1" lang="zh-CN" altLang="en-US" dirty="0"/>
              <a:t>用</a:t>
            </a:r>
            <a:r>
              <a:rPr kumimoji="1" lang="en-US" altLang="zh-CN" dirty="0" err="1"/>
              <a:t>B+Tree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91DDF9-F596-1143-89A0-5CEEA6974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B-Tree</a:t>
            </a:r>
            <a:r>
              <a:rPr kumimoji="1" lang="zh-CN" altLang="en-US" dirty="0"/>
              <a:t>单条查询效率不稳定，平均查询效率高于</a:t>
            </a:r>
            <a:r>
              <a:rPr kumimoji="1" lang="en-US" altLang="zh-CN" dirty="0" err="1"/>
              <a:t>B+Tree</a:t>
            </a:r>
            <a:r>
              <a:rPr kumimoji="1" lang="zh-CN" altLang="en-US" dirty="0"/>
              <a:t>。叶子结点之间没有相邻指针，不适合数据遍历扫描。</a:t>
            </a:r>
            <a:endParaRPr kumimoji="1" lang="en-US" altLang="zh-CN" dirty="0"/>
          </a:p>
          <a:p>
            <a:r>
              <a:rPr kumimoji="1" lang="en-US" altLang="zh-CN" dirty="0" err="1"/>
              <a:t>B+Tree</a:t>
            </a:r>
            <a:r>
              <a:rPr kumimoji="1" lang="zh-CN" altLang="en-US" dirty="0"/>
              <a:t>单条查询效率稳定，叶子结点有相邻指针，适合数据遍历扫描。</a:t>
            </a:r>
            <a:endParaRPr kumimoji="1" lang="en-US" altLang="zh-CN" dirty="0"/>
          </a:p>
          <a:p>
            <a:r>
              <a:rPr kumimoji="1" lang="en-US" altLang="zh-CN" dirty="0"/>
              <a:t>MongoDB</a:t>
            </a:r>
            <a:r>
              <a:rPr kumimoji="1" lang="zh-CN" altLang="en-US" dirty="0"/>
              <a:t>是非关系型数据库，更适合单条数据快速查询。</a:t>
            </a:r>
            <a:r>
              <a:rPr kumimoji="1" lang="en-US" altLang="zh-CN" dirty="0"/>
              <a:t>MySQL</a:t>
            </a:r>
            <a:r>
              <a:rPr kumimoji="1" lang="zh-CN" altLang="en-US" dirty="0"/>
              <a:t>是关系型数据库，会有比较多的数据遍历查询（</a:t>
            </a:r>
            <a:r>
              <a:rPr kumimoji="1" lang="en-US" altLang="zh-CN" dirty="0"/>
              <a:t>join</a:t>
            </a:r>
            <a:r>
              <a:rPr kumimoji="1" lang="zh-CN" altLang="en-US" dirty="0"/>
              <a:t>操作）。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1CD8A89-3F29-9943-A28D-1DCBD3FE5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3935984"/>
            <a:ext cx="1992032" cy="266129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0633142-BCD4-DC47-9A33-02426F68A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0758" y="3609789"/>
            <a:ext cx="2214560" cy="3007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181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1C8D9F-F918-094F-B3B7-0B4A65FD2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MongoDB</a:t>
            </a:r>
            <a:r>
              <a:rPr kumimoji="1" lang="zh-CN" altLang="en-US" dirty="0"/>
              <a:t>到底用的什么索引？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67EE54-4DFA-E24F-9986-823FBF52E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MMAPV1</a:t>
            </a:r>
            <a:r>
              <a:rPr lang="zh-CN" altLang="en-US" dirty="0">
                <a:hlinkClick r:id="rId2"/>
              </a:rPr>
              <a:t>是</a:t>
            </a:r>
            <a:r>
              <a:rPr lang="en" altLang="zh-CN" dirty="0"/>
              <a:t>MongoDB 3.2</a:t>
            </a:r>
            <a:r>
              <a:rPr lang="zh-CN" altLang="en" dirty="0"/>
              <a:t>前</a:t>
            </a:r>
            <a:r>
              <a:rPr lang="zh-CN" altLang="en-US" dirty="0"/>
              <a:t>的默认存储引擎，</a:t>
            </a:r>
            <a:r>
              <a:rPr lang="en-US" altLang="zh-CN" dirty="0"/>
              <a:t>4.0</a:t>
            </a:r>
            <a:r>
              <a:rPr lang="zh-CN" altLang="en-US" dirty="0"/>
              <a:t>废弃，使用的是</a:t>
            </a:r>
            <a:r>
              <a:rPr lang="en-US" altLang="zh-CN" dirty="0"/>
              <a:t>B-Tree</a:t>
            </a:r>
            <a:endParaRPr lang="en" altLang="zh-CN" u="sng" dirty="0">
              <a:hlinkClick r:id="rId2"/>
            </a:endParaRPr>
          </a:p>
          <a:p>
            <a:r>
              <a:rPr lang="en" altLang="zh-CN" u="sng" dirty="0">
                <a:hlinkClick r:id="rId2"/>
              </a:rPr>
              <a:t>WiredTiger</a:t>
            </a:r>
            <a:r>
              <a:rPr lang="zh-CN" altLang="en-US" dirty="0"/>
              <a:t>是从</a:t>
            </a:r>
            <a:r>
              <a:rPr lang="en" altLang="zh-CN" dirty="0"/>
              <a:t>MongoDB 3.2</a:t>
            </a:r>
            <a:r>
              <a:rPr lang="zh-CN" altLang="en-US" dirty="0"/>
              <a:t>开始的默认存储引擎，索引文件用的</a:t>
            </a:r>
            <a:r>
              <a:rPr lang="en-US" altLang="zh-CN" dirty="0"/>
              <a:t>B-Tree</a:t>
            </a:r>
            <a:r>
              <a:rPr lang="zh-CN" altLang="en-US" dirty="0"/>
              <a:t>，数据文件使用的是</a:t>
            </a:r>
            <a:r>
              <a:rPr lang="en-US" altLang="zh-CN" dirty="0" err="1"/>
              <a:t>B+Tree</a:t>
            </a:r>
            <a:endParaRPr lang="en-US" altLang="zh-CN" dirty="0"/>
          </a:p>
          <a:p>
            <a:r>
              <a:rPr kumimoji="1" lang="zh-CN" altLang="en-US" dirty="0">
                <a:hlinkClick r:id="rId3"/>
              </a:rPr>
              <a:t>参考：</a:t>
            </a:r>
            <a:endParaRPr kumimoji="1" lang="en" altLang="zh-CN" dirty="0">
              <a:hlinkClick r:id="rId3"/>
            </a:endParaRPr>
          </a:p>
          <a:p>
            <a:r>
              <a:rPr kumimoji="1" lang="en" altLang="zh-CN" dirty="0">
                <a:hlinkClick r:id="rId3"/>
              </a:rPr>
              <a:t>http://source.wiredtiger.com/3.2.1/tune_page_size_and_comp.html</a:t>
            </a:r>
            <a:endParaRPr kumimoji="1" lang="en" altLang="zh-CN" dirty="0"/>
          </a:p>
          <a:p>
            <a:r>
              <a:rPr kumimoji="1" lang="en" altLang="zh-CN" dirty="0"/>
              <a:t>https://</a:t>
            </a:r>
            <a:r>
              <a:rPr kumimoji="1" lang="en" altLang="zh-CN" dirty="0" err="1"/>
              <a:t>mongoing.com</a:t>
            </a:r>
            <a:r>
              <a:rPr kumimoji="1" lang="en" altLang="zh-CN" dirty="0"/>
              <a:t>/topic/archives-35143</a:t>
            </a:r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FEEAF35-0EDD-584D-98B7-043329147B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5685" y="4577722"/>
            <a:ext cx="103886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46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AE24F0-D3AD-A547-9872-9856F5FE7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 err="1"/>
              <a:t>WiredTiger</a:t>
            </a:r>
            <a:r>
              <a:rPr lang="zh-CN" altLang="en-US" dirty="0"/>
              <a:t>数据文件在磁盘上的存储结构</a:t>
            </a:r>
            <a:endParaRPr kumimoji="1"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179A40-80A1-F34A-84C7-AAAD4498E4C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463" y="2251075"/>
            <a:ext cx="5676900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3027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78D9F0-1883-6B44-921A-7BE8202D8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MongoDB</a:t>
            </a:r>
            <a:r>
              <a:rPr kumimoji="1" lang="zh-CN" altLang="en-US" dirty="0"/>
              <a:t>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04274E-05BA-2045-86E6-0F719AFA7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MongoDB </a:t>
            </a:r>
            <a:r>
              <a:rPr lang="zh-CN" altLang="en-US" dirty="0"/>
              <a:t>是一个基于分布式文件存储的面向文档的数据库。由 </a:t>
            </a:r>
            <a:r>
              <a:rPr lang="en" altLang="zh-CN" dirty="0"/>
              <a:t>C++ </a:t>
            </a:r>
            <a:r>
              <a:rPr lang="zh-CN" altLang="en-US" dirty="0"/>
              <a:t>语言编写。旨在为 </a:t>
            </a:r>
            <a:r>
              <a:rPr lang="en" altLang="zh-CN" dirty="0"/>
              <a:t>WEB </a:t>
            </a:r>
            <a:r>
              <a:rPr lang="zh-CN" altLang="en-US" dirty="0"/>
              <a:t>应用提供可扩展的高性能数据存储解决方案。</a:t>
            </a:r>
            <a:endParaRPr lang="en-US" altLang="zh-CN" dirty="0"/>
          </a:p>
          <a:p>
            <a:r>
              <a:rPr lang="en" altLang="zh-CN" dirty="0"/>
              <a:t>MongoDB</a:t>
            </a:r>
            <a:r>
              <a:rPr lang="zh-CN" altLang="en-US" dirty="0"/>
              <a:t>是一个介于关系数据库和非关系数据库之间的产品，是非关系数据库当中功能最丰富，最像关系数据库的。</a:t>
            </a:r>
            <a:endParaRPr lang="en-US" altLang="zh-CN" dirty="0"/>
          </a:p>
          <a:p>
            <a:r>
              <a:rPr kumimoji="1" lang="zh-CN" altLang="en-US" dirty="0"/>
              <a:t>使用</a:t>
            </a:r>
            <a:r>
              <a:rPr lang="en" altLang="zh-CN" dirty="0"/>
              <a:t>Binary JSON</a:t>
            </a:r>
            <a:r>
              <a:rPr lang="zh-CN" altLang="en" dirty="0"/>
              <a:t>（</a:t>
            </a:r>
            <a:r>
              <a:rPr lang="zh-CN" altLang="en-US" dirty="0"/>
              <a:t>二进制</a:t>
            </a:r>
            <a:r>
              <a:rPr lang="en" altLang="zh-CN" dirty="0"/>
              <a:t>JSON</a:t>
            </a:r>
            <a:r>
              <a:rPr lang="zh-CN" altLang="en" dirty="0"/>
              <a:t>）</a:t>
            </a:r>
            <a:r>
              <a:rPr lang="zh-CN" altLang="en-US" dirty="0"/>
              <a:t>存储数据。</a:t>
            </a:r>
            <a:endParaRPr lang="en-US" altLang="zh-CN" dirty="0"/>
          </a:p>
          <a:p>
            <a:r>
              <a:rPr kumimoji="1" lang="en-US" altLang="zh-CN" dirty="0"/>
              <a:t>NO-SQL</a:t>
            </a:r>
            <a:r>
              <a:rPr kumimoji="1" lang="zh-CN" altLang="en-US" dirty="0"/>
              <a:t>数据库。</a:t>
            </a:r>
            <a:endParaRPr kumimoji="1" lang="en-US" altLang="zh-CN" dirty="0"/>
          </a:p>
          <a:p>
            <a:r>
              <a:rPr kumimoji="1" lang="zh-CN" altLang="en-US" dirty="0"/>
              <a:t>支持复制（副本集）和分片</a:t>
            </a:r>
            <a:endParaRPr kumimoji="1" lang="en-US" altLang="zh-CN" dirty="0"/>
          </a:p>
          <a:p>
            <a:r>
              <a:rPr kumimoji="1" lang="en-US" altLang="zh-CN" dirty="0" err="1"/>
              <a:t>GridFS</a:t>
            </a:r>
            <a:r>
              <a:rPr kumimoji="1" lang="zh-CN" altLang="en-US" dirty="0"/>
              <a:t>分布式文件系统</a:t>
            </a:r>
          </a:p>
        </p:txBody>
      </p:sp>
    </p:spTree>
    <p:extLst>
      <p:ext uri="{BB962C8B-B14F-4D97-AF65-F5344CB8AC3E}">
        <p14:creationId xmlns:p14="http://schemas.microsoft.com/office/powerpoint/2010/main" val="1751324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83BAE4-B0ED-7A48-84FE-BDA2EFFDB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MongoDB</a:t>
            </a:r>
            <a:r>
              <a:rPr kumimoji="1" lang="zh-CN" altLang="en-US" dirty="0"/>
              <a:t>有哪些索引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068687-A236-D347-AF31-CC987B204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_id</a:t>
            </a:r>
            <a:r>
              <a:rPr kumimoji="1" lang="zh-CN" altLang="en-US" dirty="0"/>
              <a:t>索引</a:t>
            </a:r>
            <a:endParaRPr kumimoji="1" lang="en-US" altLang="zh-CN" dirty="0"/>
          </a:p>
          <a:p>
            <a:r>
              <a:rPr kumimoji="1" lang="zh-CN" altLang="en-US" dirty="0"/>
              <a:t>单字段索引</a:t>
            </a:r>
            <a:endParaRPr kumimoji="1" lang="en-US" altLang="zh-CN" dirty="0"/>
          </a:p>
          <a:p>
            <a:r>
              <a:rPr kumimoji="1" lang="zh-CN" altLang="en-US" dirty="0"/>
              <a:t>复合索引</a:t>
            </a:r>
            <a:endParaRPr kumimoji="1" lang="en-US" altLang="zh-CN" dirty="0"/>
          </a:p>
          <a:p>
            <a:r>
              <a:rPr kumimoji="1" lang="zh-CN" altLang="en-US" dirty="0"/>
              <a:t>多键索引</a:t>
            </a:r>
            <a:endParaRPr kumimoji="1" lang="en-US" altLang="zh-CN" dirty="0"/>
          </a:p>
          <a:p>
            <a:r>
              <a:rPr kumimoji="1" lang="en-US" altLang="zh-CN" dirty="0"/>
              <a:t>Hash</a:t>
            </a:r>
            <a:r>
              <a:rPr kumimoji="1" lang="zh-CN" altLang="en-US" dirty="0"/>
              <a:t>索引</a:t>
            </a:r>
            <a:endParaRPr kumimoji="1" lang="en-US" altLang="zh-CN" dirty="0"/>
          </a:p>
          <a:p>
            <a:r>
              <a:rPr kumimoji="1" lang="zh-CN" altLang="en-US" dirty="0"/>
              <a:t>全文索引</a:t>
            </a:r>
            <a:endParaRPr kumimoji="1" lang="en-US" altLang="zh-CN" dirty="0"/>
          </a:p>
          <a:p>
            <a:r>
              <a:rPr kumimoji="1" lang="zh-CN" altLang="en-US" dirty="0"/>
              <a:t>过期索引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052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DA8C76-6EC8-0D4B-B4BF-3B467BA1C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_id</a:t>
            </a:r>
            <a:r>
              <a:rPr kumimoji="1" lang="zh-CN" altLang="en-US" dirty="0"/>
              <a:t>索引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7D129C-961A-F442-9759-58F21E5AC4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属于单字段索引的一种，</a:t>
            </a:r>
            <a:r>
              <a:rPr kumimoji="1" lang="en-US" altLang="zh-CN" dirty="0"/>
              <a:t>MongoDB</a:t>
            </a:r>
            <a:r>
              <a:rPr kumimoji="1" lang="zh-CN" altLang="en-US" dirty="0"/>
              <a:t>默认创建</a:t>
            </a:r>
            <a:endParaRPr kumimoji="1" lang="en-US" altLang="zh-CN" dirty="0"/>
          </a:p>
          <a:p>
            <a:r>
              <a:rPr lang="zh-CN" altLang="en-US" dirty="0"/>
              <a:t>默认情况下，</a:t>
            </a:r>
            <a:r>
              <a:rPr lang="en-US" altLang="zh-CN" dirty="0"/>
              <a:t>_</a:t>
            </a:r>
            <a:r>
              <a:rPr lang="en" altLang="zh-CN" dirty="0"/>
              <a:t>id </a:t>
            </a:r>
            <a:r>
              <a:rPr lang="zh-CN" altLang="en-US" dirty="0"/>
              <a:t>字段的类型为 </a:t>
            </a:r>
            <a:r>
              <a:rPr lang="en" altLang="zh-CN" dirty="0" err="1"/>
              <a:t>ObjectID</a:t>
            </a:r>
            <a:r>
              <a:rPr lang="zh-CN" altLang="en" dirty="0"/>
              <a:t>，</a:t>
            </a:r>
            <a:r>
              <a:rPr lang="zh-CN" altLang="en-US" dirty="0"/>
              <a:t>是 </a:t>
            </a:r>
            <a:r>
              <a:rPr lang="en" altLang="zh-CN" dirty="0"/>
              <a:t>MongoDB </a:t>
            </a:r>
            <a:r>
              <a:rPr lang="zh-CN" altLang="en-US" dirty="0"/>
              <a:t>的 </a:t>
            </a:r>
            <a:r>
              <a:rPr lang="en" altLang="zh-CN" dirty="0"/>
              <a:t>BSON </a:t>
            </a:r>
            <a:r>
              <a:rPr lang="zh-CN" altLang="en-US" dirty="0"/>
              <a:t>类型之一。</a:t>
            </a:r>
            <a:endParaRPr lang="en-US" altLang="zh-CN" dirty="0"/>
          </a:p>
          <a:p>
            <a:r>
              <a:rPr kumimoji="1" lang="en" altLang="zh-CN" dirty="0" err="1"/>
              <a:t>ObjectID</a:t>
            </a:r>
            <a:r>
              <a:rPr kumimoji="1" lang="en" altLang="zh-CN" dirty="0"/>
              <a:t> </a:t>
            </a:r>
            <a:r>
              <a:rPr kumimoji="1" lang="zh-CN" altLang="en-US" dirty="0"/>
              <a:t>长度为 </a:t>
            </a:r>
            <a:r>
              <a:rPr kumimoji="1" lang="en-US" altLang="zh-CN" dirty="0"/>
              <a:t>12 </a:t>
            </a:r>
            <a:r>
              <a:rPr kumimoji="1" lang="zh-CN" altLang="en-US" dirty="0"/>
              <a:t>字节，由以下</a:t>
            </a:r>
            <a:r>
              <a:rPr kumimoji="1" lang="en-US" altLang="zh-CN" dirty="0"/>
              <a:t>4</a:t>
            </a:r>
            <a:r>
              <a:rPr kumimoji="1" lang="zh-CN" altLang="en-US" dirty="0"/>
              <a:t>个部分组成：</a:t>
            </a:r>
          </a:p>
          <a:p>
            <a:pPr>
              <a:buFont typeface="Wingdings" pitchFamily="2" charset="2"/>
              <a:buChar char="l"/>
            </a:pPr>
            <a:r>
              <a:rPr kumimoji="1" lang="en-US" altLang="zh-CN" dirty="0"/>
              <a:t>4 </a:t>
            </a:r>
            <a:r>
              <a:rPr kumimoji="1" lang="zh-CN" altLang="en-US" dirty="0"/>
              <a:t>字节的</a:t>
            </a:r>
            <a:r>
              <a:rPr kumimoji="1" lang="en" altLang="zh-CN" dirty="0"/>
              <a:t>Unix</a:t>
            </a:r>
            <a:r>
              <a:rPr kumimoji="1" lang="zh-CN" altLang="en" dirty="0"/>
              <a:t>时间戳</a:t>
            </a:r>
            <a:r>
              <a:rPr kumimoji="1" lang="zh-CN" altLang="en-US" dirty="0"/>
              <a:t>，单位为秒</a:t>
            </a:r>
            <a:endParaRPr kumimoji="1" lang="en-US" altLang="zh-CN" dirty="0"/>
          </a:p>
          <a:p>
            <a:pPr>
              <a:buFont typeface="Wingdings" pitchFamily="2" charset="2"/>
              <a:buChar char="l"/>
            </a:pPr>
            <a:r>
              <a:rPr kumimoji="1" lang="en-US" altLang="zh-CN" dirty="0"/>
              <a:t>3 </a:t>
            </a:r>
            <a:r>
              <a:rPr kumimoji="1" lang="zh-CN" altLang="en-US" dirty="0"/>
              <a:t>字节的机器标识符</a:t>
            </a:r>
          </a:p>
          <a:p>
            <a:pPr>
              <a:buFont typeface="Wingdings" pitchFamily="2" charset="2"/>
              <a:buChar char="l"/>
            </a:pPr>
            <a:r>
              <a:rPr kumimoji="1" lang="en-US" altLang="zh-CN" dirty="0"/>
              <a:t>2 </a:t>
            </a:r>
            <a:r>
              <a:rPr kumimoji="1" lang="zh-CN" altLang="en-US" dirty="0"/>
              <a:t>字节的进程 </a:t>
            </a:r>
            <a:r>
              <a:rPr kumimoji="1" lang="en" altLang="zh-CN" dirty="0"/>
              <a:t>ID</a:t>
            </a:r>
          </a:p>
          <a:p>
            <a:pPr>
              <a:buFont typeface="Wingdings" pitchFamily="2" charset="2"/>
              <a:buChar char="l"/>
            </a:pPr>
            <a:r>
              <a:rPr kumimoji="1" lang="en-US" altLang="zh-CN" dirty="0"/>
              <a:t>3</a:t>
            </a:r>
            <a:r>
              <a:rPr kumimoji="1" lang="zh-CN" altLang="en-US" dirty="0"/>
              <a:t>字节的计数器，以随机值开始</a:t>
            </a:r>
          </a:p>
        </p:txBody>
      </p:sp>
    </p:spTree>
    <p:extLst>
      <p:ext uri="{BB962C8B-B14F-4D97-AF65-F5344CB8AC3E}">
        <p14:creationId xmlns:p14="http://schemas.microsoft.com/office/powerpoint/2010/main" val="2528297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A0CC92-10E7-0E4B-81DD-0EA7D6AF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单字段索引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53A401-A690-DB46-8843-F3FCDF1A9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145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543FE0-08AD-5C40-9A2E-D82BDD070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复合索引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50E126-4E46-CB4D-9592-2FE204475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1434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FBEF5D-EAF0-CA40-977E-31C9C6D9C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多键索引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B3E8F7-5FB5-9344-9F73-F7342B9F4A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3079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30E3D0-2A34-ED4A-BC0D-D4969B97C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其他索引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F5A0CE-967D-5E48-815A-54879B6C7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哈希索引（</a:t>
            </a:r>
            <a:r>
              <a:rPr kumimoji="1" lang="en" altLang="zh-CN" dirty="0"/>
              <a:t>Hashed Index</a:t>
            </a:r>
            <a:r>
              <a:rPr kumimoji="1" lang="zh-CN" altLang="en" dirty="0"/>
              <a:t>）</a:t>
            </a:r>
            <a:endParaRPr kumimoji="1"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照某个字段的散列值来建立索引，目前主要用于 </a:t>
            </a:r>
            <a:r>
              <a:rPr lang="en" altLang="zh-CN" dirty="0"/>
              <a:t>MongoDB</a:t>
            </a:r>
            <a:r>
              <a:rPr lang="zh-CN" altLang="en" dirty="0"/>
              <a:t>分片</a:t>
            </a:r>
            <a:r>
              <a:rPr lang="zh-CN" altLang="en-US" dirty="0"/>
              <a:t>的散列分片，散列索引只能用于字段完全匹配的查询，不能用于范围查询等。</a:t>
            </a:r>
            <a:endParaRPr kumimoji="1" lang="en-US" altLang="zh-CN" dirty="0"/>
          </a:p>
          <a:p>
            <a:r>
              <a:rPr kumimoji="1" lang="zh-CN" altLang="en-US" dirty="0"/>
              <a:t>地理位置索引（</a:t>
            </a:r>
            <a:r>
              <a:rPr kumimoji="1" lang="en" altLang="zh-CN" dirty="0"/>
              <a:t>Geospatial Index</a:t>
            </a:r>
            <a:r>
              <a:rPr kumimoji="1" lang="zh-CN" altLang="en" dirty="0"/>
              <a:t>）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按照坐标轴、经度、纬度的方式把位置数据存储为 </a:t>
            </a:r>
            <a:r>
              <a:rPr lang="en" altLang="zh-CN" dirty="0" err="1"/>
              <a:t>GeoJSON</a:t>
            </a:r>
            <a:r>
              <a:rPr lang="en" altLang="zh-CN" dirty="0"/>
              <a:t> </a:t>
            </a:r>
            <a:r>
              <a:rPr lang="zh-CN" altLang="en-US" dirty="0"/>
              <a:t>对象。</a:t>
            </a:r>
            <a:r>
              <a:rPr kumimoji="1" lang="zh-CN" altLang="en-US" dirty="0"/>
              <a:t>能解决一些场景，比如</a:t>
            </a:r>
            <a:r>
              <a:rPr kumimoji="1" lang="en-US" altLang="zh-CN" dirty="0"/>
              <a:t>『</a:t>
            </a:r>
            <a:r>
              <a:rPr kumimoji="1" lang="zh-CN" altLang="en-US" dirty="0"/>
              <a:t>查找附近的停车场</a:t>
            </a:r>
            <a:r>
              <a:rPr kumimoji="1" lang="en-US" altLang="zh-CN" dirty="0"/>
              <a:t>』</a:t>
            </a:r>
            <a:r>
              <a:rPr kumimoji="1" lang="zh-CN" altLang="en-US" dirty="0"/>
              <a:t>、</a:t>
            </a:r>
            <a:r>
              <a:rPr kumimoji="1" lang="en-US" altLang="zh-CN" dirty="0"/>
              <a:t>『</a:t>
            </a:r>
            <a:r>
              <a:rPr kumimoji="1" lang="zh-CN" altLang="en-US" dirty="0"/>
              <a:t>查找附近的加油站</a:t>
            </a:r>
            <a:r>
              <a:rPr kumimoji="1" lang="en-US" altLang="zh-CN" dirty="0"/>
              <a:t>』</a:t>
            </a:r>
            <a:r>
              <a:rPr kumimoji="1" lang="zh-CN" altLang="en-US" dirty="0"/>
              <a:t>等。</a:t>
            </a:r>
          </a:p>
          <a:p>
            <a:r>
              <a:rPr kumimoji="1" lang="zh-CN" altLang="en-US" dirty="0"/>
              <a:t>文本索引（</a:t>
            </a:r>
            <a:r>
              <a:rPr kumimoji="1" lang="en" altLang="zh-CN" dirty="0"/>
              <a:t>Text Index</a:t>
            </a:r>
            <a:r>
              <a:rPr kumimoji="1" lang="zh-CN" altLang="en" dirty="0"/>
              <a:t>）</a:t>
            </a:r>
          </a:p>
          <a:p>
            <a:pPr marL="0" indent="0">
              <a:buNone/>
            </a:pPr>
            <a:r>
              <a:rPr kumimoji="1" lang="zh-CN" altLang="en-US" dirty="0"/>
              <a:t>     能解决快速文本查找的需求，比如，日志平台，相对日志关键词查找。但是</a:t>
            </a:r>
            <a:r>
              <a:rPr kumimoji="1" lang="en-US" altLang="zh-CN" dirty="0"/>
              <a:t>MongoDB</a:t>
            </a:r>
            <a:r>
              <a:rPr kumimoji="1" lang="zh-CN" altLang="en-US" dirty="0"/>
              <a:t>官方不支持中文分词。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7323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ADEC10-C532-2447-894D-4D44FDF20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过期索引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1A5699-2BED-D64B-AA2E-D64176E8B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可以在</a:t>
            </a:r>
            <a:r>
              <a:rPr kumimoji="1" lang="en-US" altLang="zh-CN" dirty="0"/>
              <a:t>date</a:t>
            </a:r>
            <a:r>
              <a:rPr kumimoji="1" lang="zh-CN" altLang="en-US" dirty="0"/>
              <a:t>类型的字段上创建一个单字段索引（不支持复合索引），记录会在</a:t>
            </a:r>
            <a:r>
              <a:rPr lang="zh-CN" altLang="en-US" dirty="0"/>
              <a:t>指定的时间段后或在指定的时间点过期。</a:t>
            </a:r>
            <a:endParaRPr lang="en-US" altLang="zh-CN" dirty="0"/>
          </a:p>
          <a:p>
            <a:r>
              <a:rPr lang="en" altLang="zh-CN" dirty="0" err="1"/>
              <a:t>db.product.createIndex</a:t>
            </a:r>
            <a:r>
              <a:rPr lang="en" altLang="zh-CN" dirty="0"/>
              <a:t>(</a:t>
            </a:r>
            <a:br>
              <a:rPr lang="en" altLang="zh-CN" dirty="0"/>
            </a:br>
            <a:r>
              <a:rPr lang="en" altLang="zh-CN" dirty="0"/>
              <a:t>   {</a:t>
            </a:r>
            <a:r>
              <a:rPr lang="en" altLang="zh-CN" dirty="0" err="1"/>
              <a:t>createDate</a:t>
            </a:r>
            <a:r>
              <a:rPr lang="en" altLang="zh-CN" dirty="0"/>
              <a:t>: 1},{</a:t>
            </a:r>
            <a:r>
              <a:rPr lang="en" altLang="zh-CN" dirty="0" err="1"/>
              <a:t>expireAfterSeconds</a:t>
            </a:r>
            <a:r>
              <a:rPr lang="en" altLang="zh-CN" dirty="0"/>
              <a:t>: 10},{</a:t>
            </a:r>
            <a:r>
              <a:rPr lang="en" altLang="zh-CN" dirty="0" err="1"/>
              <a:t>background:true</a:t>
            </a:r>
            <a:r>
              <a:rPr lang="en" altLang="zh-CN" dirty="0"/>
              <a:t>}</a:t>
            </a:r>
            <a:br>
              <a:rPr lang="en" altLang="zh-CN" dirty="0"/>
            </a:br>
            <a:r>
              <a:rPr lang="en" altLang="zh-CN" dirty="0"/>
              <a:t>);</a:t>
            </a:r>
            <a:r>
              <a:rPr lang="en" altLang="zh-CN" dirty="0" err="1"/>
              <a:t>expireAfterSeconds</a:t>
            </a:r>
            <a:r>
              <a:rPr lang="zh-CN" altLang="en" dirty="0"/>
              <a:t>代表</a:t>
            </a:r>
            <a:r>
              <a:rPr lang="en-US" altLang="zh-CN" dirty="0"/>
              <a:t>10</a:t>
            </a:r>
            <a:r>
              <a:rPr lang="zh-CN" altLang="en-US" dirty="0"/>
              <a:t>秒后过期。</a:t>
            </a:r>
            <a:endParaRPr lang="en-US" altLang="zh-CN" dirty="0"/>
          </a:p>
          <a:p>
            <a:r>
              <a:rPr lang="en" altLang="zh-CN" dirty="0" err="1"/>
              <a:t>db.product.createIndex</a:t>
            </a:r>
            <a:r>
              <a:rPr lang="en" altLang="zh-CN" dirty="0"/>
              <a:t>({"</a:t>
            </a:r>
            <a:r>
              <a:rPr lang="en" altLang="zh-CN" dirty="0" err="1"/>
              <a:t>expireDate</a:t>
            </a:r>
            <a:r>
              <a:rPr lang="en" altLang="zh-CN" dirty="0"/>
              <a:t>": 1},{</a:t>
            </a:r>
            <a:r>
              <a:rPr lang="en" altLang="zh-CN" dirty="0" err="1"/>
              <a:t>expireAfterSeconds</a:t>
            </a:r>
            <a:r>
              <a:rPr lang="en" altLang="zh-CN" dirty="0"/>
              <a:t>: 0})</a:t>
            </a:r>
          </a:p>
          <a:p>
            <a:pPr marL="0" indent="0">
              <a:buNone/>
            </a:pPr>
            <a:r>
              <a:rPr lang="zh-CN" altLang="en-US" dirty="0"/>
              <a:t>      </a:t>
            </a:r>
            <a:r>
              <a:rPr lang="en" altLang="zh-CN" dirty="0" err="1"/>
              <a:t>expireAfterSeconds</a:t>
            </a:r>
            <a:r>
              <a:rPr lang="zh-CN" altLang="en" dirty="0"/>
              <a:t>为</a:t>
            </a:r>
            <a:r>
              <a:rPr lang="en-US" altLang="zh-CN" dirty="0"/>
              <a:t>0</a:t>
            </a:r>
            <a:r>
              <a:rPr lang="zh-CN" altLang="en-US" dirty="0"/>
              <a:t>代表索引字段日期为过期时间。</a:t>
            </a:r>
            <a:endParaRPr lang="en-US" altLang="zh-CN" dirty="0"/>
          </a:p>
          <a:p>
            <a:r>
              <a:rPr lang="zh-CN" altLang="en-US" dirty="0"/>
              <a:t>扫描 </a:t>
            </a:r>
            <a:r>
              <a:rPr lang="en" altLang="zh-CN" dirty="0"/>
              <a:t>Document </a:t>
            </a:r>
            <a:r>
              <a:rPr lang="zh-CN" altLang="en-US" dirty="0"/>
              <a:t>过期数据并删除是独立线程执行，默认 </a:t>
            </a:r>
            <a:r>
              <a:rPr lang="en-US" altLang="zh-CN" dirty="0"/>
              <a:t>60</a:t>
            </a:r>
            <a:r>
              <a:rPr lang="en" altLang="zh-CN" dirty="0"/>
              <a:t>s </a:t>
            </a:r>
            <a:r>
              <a:rPr lang="zh-CN" altLang="en-US" dirty="0"/>
              <a:t>扫描一次。</a:t>
            </a:r>
            <a:endParaRPr lang="en-US" altLang="zh-CN" dirty="0"/>
          </a:p>
          <a:p>
            <a:r>
              <a:rPr kumimoji="1" lang="zh-CN" altLang="en-US" dirty="0"/>
              <a:t>适合场景：保存最近一段时间的热门数据。</a:t>
            </a:r>
          </a:p>
        </p:txBody>
      </p:sp>
    </p:spTree>
    <p:extLst>
      <p:ext uri="{BB962C8B-B14F-4D97-AF65-F5344CB8AC3E}">
        <p14:creationId xmlns:p14="http://schemas.microsoft.com/office/powerpoint/2010/main" val="2289733201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丝状</Template>
  <TotalTime>845</TotalTime>
  <Words>976</Words>
  <Application>Microsoft Macintosh PowerPoint</Application>
  <PresentationFormat>宽屏</PresentationFormat>
  <Paragraphs>74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Arial</vt:lpstr>
      <vt:lpstr>Century Gothic</vt:lpstr>
      <vt:lpstr>Wingdings</vt:lpstr>
      <vt:lpstr>Wingdings 3</vt:lpstr>
      <vt:lpstr>丝状</vt:lpstr>
      <vt:lpstr>MongoDB索引 </vt:lpstr>
      <vt:lpstr>MongoDB简介</vt:lpstr>
      <vt:lpstr>MongoDB有哪些索引</vt:lpstr>
      <vt:lpstr>_id索引</vt:lpstr>
      <vt:lpstr>单字段索引</vt:lpstr>
      <vt:lpstr>复合索引</vt:lpstr>
      <vt:lpstr>多键索引</vt:lpstr>
      <vt:lpstr>其他索引</vt:lpstr>
      <vt:lpstr>过期索引</vt:lpstr>
      <vt:lpstr>交叉索引（索引交集）</vt:lpstr>
      <vt:lpstr>覆盖索引</vt:lpstr>
      <vt:lpstr>B-Tree索引</vt:lpstr>
      <vt:lpstr>B+Tree索引</vt:lpstr>
      <vt:lpstr>为什么MongoDB用B-Tree，而MySQL用B+Tree</vt:lpstr>
      <vt:lpstr>MongoDB到底用的什么索引？</vt:lpstr>
      <vt:lpstr>WiredTiger数据文件在磁盘上的存储结构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MongoDB</dc:title>
  <dc:creator>Microsoft Office User</dc:creator>
  <cp:lastModifiedBy>Microsoft Office User</cp:lastModifiedBy>
  <cp:revision>91</cp:revision>
  <dcterms:created xsi:type="dcterms:W3CDTF">2022-05-03T13:43:58Z</dcterms:created>
  <dcterms:modified xsi:type="dcterms:W3CDTF">2022-05-15T12:10:20Z</dcterms:modified>
</cp:coreProperties>
</file>

<file path=docProps/thumbnail.jpeg>
</file>